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258" r:id="rId3"/>
    <p:sldId id="262" r:id="rId4"/>
    <p:sldId id="283" r:id="rId5"/>
    <p:sldId id="320" r:id="rId6"/>
    <p:sldId id="273" r:id="rId7"/>
    <p:sldId id="321" r:id="rId8"/>
    <p:sldId id="274" r:id="rId9"/>
    <p:sldId id="322" r:id="rId10"/>
    <p:sldId id="285"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288" r:id="rId25"/>
    <p:sldId id="336" r:id="rId26"/>
    <p:sldId id="337" r:id="rId27"/>
    <p:sldId id="338" r:id="rId28"/>
    <p:sldId id="339" r:id="rId29"/>
    <p:sldId id="340" r:id="rId30"/>
    <p:sldId id="341" r:id="rId31"/>
    <p:sldId id="342" r:id="rId32"/>
    <p:sldId id="343" r:id="rId33"/>
    <p:sldId id="344" r:id="rId34"/>
    <p:sldId id="345" r:id="rId35"/>
    <p:sldId id="346" r:id="rId36"/>
    <p:sldId id="290" r:id="rId37"/>
    <p:sldId id="348" r:id="rId38"/>
    <p:sldId id="373" r:id="rId39"/>
    <p:sldId id="272" r:id="rId40"/>
  </p:sldIdLst>
  <p:sldSz cx="14630400" cy="8229600"/>
  <p:notesSz cx="6858000" cy="9144000"/>
  <p:defaultText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8" autoAdjust="0"/>
    <p:restoredTop sz="96144" autoAdjust="0"/>
  </p:normalViewPr>
  <p:slideViewPr>
    <p:cSldViewPr snapToGrid="0" snapToObjects="1" showGuides="1">
      <p:cViewPr varScale="1">
        <p:scale>
          <a:sx n="90" d="100"/>
          <a:sy n="90" d="100"/>
        </p:scale>
        <p:origin x="264" y="90"/>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8/20/2024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309" rtl="0" eaLnBrk="1" latinLnBrk="0" hangingPunct="1">
      <a:defRPr sz="1100" kern="1200">
        <a:solidFill>
          <a:schemeClr val="tx1"/>
        </a:solidFill>
        <a:latin typeface="+mn-lt"/>
        <a:ea typeface="+mn-ea"/>
        <a:cs typeface="+mn-cs"/>
      </a:defRPr>
    </a:lvl1pPr>
    <a:lvl2pPr marL="457154" algn="l" defTabSz="914309" rtl="0" eaLnBrk="1" latinLnBrk="0" hangingPunct="1">
      <a:defRPr sz="1100" kern="1200">
        <a:solidFill>
          <a:schemeClr val="tx1"/>
        </a:solidFill>
        <a:latin typeface="+mn-lt"/>
        <a:ea typeface="+mn-ea"/>
        <a:cs typeface="+mn-cs"/>
      </a:defRPr>
    </a:lvl2pPr>
    <a:lvl3pPr marL="914309" algn="l" defTabSz="914309" rtl="0" eaLnBrk="1" latinLnBrk="0" hangingPunct="1">
      <a:defRPr sz="1100" kern="1200">
        <a:solidFill>
          <a:schemeClr val="tx1"/>
        </a:solidFill>
        <a:latin typeface="+mn-lt"/>
        <a:ea typeface="+mn-ea"/>
        <a:cs typeface="+mn-cs"/>
      </a:defRPr>
    </a:lvl3pPr>
    <a:lvl4pPr marL="1371463" algn="l" defTabSz="914309" rtl="0" eaLnBrk="1" latinLnBrk="0" hangingPunct="1">
      <a:defRPr sz="1100" kern="1200">
        <a:solidFill>
          <a:schemeClr val="tx1"/>
        </a:solidFill>
        <a:latin typeface="+mn-lt"/>
        <a:ea typeface="+mn-ea"/>
        <a:cs typeface="+mn-cs"/>
      </a:defRPr>
    </a:lvl4pPr>
    <a:lvl5pPr marL="1828617" algn="l" defTabSz="914309" rtl="0" eaLnBrk="1" latinLnBrk="0" hangingPunct="1">
      <a:defRPr sz="1100" kern="1200">
        <a:solidFill>
          <a:schemeClr val="tx1"/>
        </a:solidFill>
        <a:latin typeface="+mn-lt"/>
        <a:ea typeface="+mn-ea"/>
        <a:cs typeface="+mn-cs"/>
      </a:defRPr>
    </a:lvl5pPr>
    <a:lvl6pPr marL="2285771" algn="l" defTabSz="914309" rtl="0" eaLnBrk="1" latinLnBrk="0" hangingPunct="1">
      <a:defRPr sz="1100" kern="1200">
        <a:solidFill>
          <a:schemeClr val="tx1"/>
        </a:solidFill>
        <a:latin typeface="+mn-lt"/>
        <a:ea typeface="+mn-ea"/>
        <a:cs typeface="+mn-cs"/>
      </a:defRPr>
    </a:lvl6pPr>
    <a:lvl7pPr marL="2742926" algn="l" defTabSz="914309" rtl="0" eaLnBrk="1" latinLnBrk="0" hangingPunct="1">
      <a:defRPr sz="1100" kern="1200">
        <a:solidFill>
          <a:schemeClr val="tx1"/>
        </a:solidFill>
        <a:latin typeface="+mn-lt"/>
        <a:ea typeface="+mn-ea"/>
        <a:cs typeface="+mn-cs"/>
      </a:defRPr>
    </a:lvl7pPr>
    <a:lvl8pPr marL="3200080" algn="l" defTabSz="914309" rtl="0" eaLnBrk="1" latinLnBrk="0" hangingPunct="1">
      <a:defRPr sz="1100" kern="1200">
        <a:solidFill>
          <a:schemeClr val="tx1"/>
        </a:solidFill>
        <a:latin typeface="+mn-lt"/>
        <a:ea typeface="+mn-ea"/>
        <a:cs typeface="+mn-cs"/>
      </a:defRPr>
    </a:lvl8pPr>
    <a:lvl9pPr marL="3657234" algn="l" defTabSz="9143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E46E6-3AB7-484F-9FBF-FD47303B7739}" type="slidenum">
              <a:rPr lang="en-US" smtClean="0"/>
              <a:t>3</a:t>
            </a:fld>
            <a:endParaRPr lang="en-US" dirty="0"/>
          </a:p>
        </p:txBody>
      </p:sp>
    </p:spTree>
    <p:extLst>
      <p:ext uri="{BB962C8B-B14F-4D97-AF65-F5344CB8AC3E}">
        <p14:creationId xmlns:p14="http://schemas.microsoft.com/office/powerpoint/2010/main" val="351278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E46E6-3AB7-484F-9FBF-FD47303B7739}" type="slidenum">
              <a:rPr lang="en-US" smtClean="0"/>
              <a:t>4</a:t>
            </a:fld>
            <a:endParaRPr lang="en-US" dirty="0"/>
          </a:p>
        </p:txBody>
      </p:sp>
    </p:spTree>
    <p:extLst>
      <p:ext uri="{BB962C8B-B14F-4D97-AF65-F5344CB8AC3E}">
        <p14:creationId xmlns:p14="http://schemas.microsoft.com/office/powerpoint/2010/main" val="349222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38</a:t>
            </a:fld>
            <a:endParaRPr lang="en-US" dirty="0"/>
          </a:p>
        </p:txBody>
      </p:sp>
    </p:spTree>
    <p:extLst>
      <p:ext uri="{BB962C8B-B14F-4D97-AF65-F5344CB8AC3E}">
        <p14:creationId xmlns:p14="http://schemas.microsoft.com/office/powerpoint/2010/main" val="112735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a:t>10/10/2017</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r>
              <a:rPr lang="en-US"/>
              <a:t>Web Registration, Master Administration, &amp; User Workshop</a:t>
            </a:r>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53017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a:t>10/10/2017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10/10/2017</a:t>
            </a:r>
            <a:endParaRPr lang="en-US" dirty="0"/>
          </a:p>
        </p:txBody>
      </p:sp>
      <p:sp>
        <p:nvSpPr>
          <p:cNvPr id="4" name="Footer Placeholder 3"/>
          <p:cNvSpPr>
            <a:spLocks noGrp="1"/>
          </p:cNvSpPr>
          <p:nvPr>
            <p:ph type="ftr" sz="quarter" idx="11"/>
          </p:nvPr>
        </p:nvSpPr>
        <p:spPr/>
        <p:txBody>
          <a:bodyPr/>
          <a:lstStyle/>
          <a:p>
            <a:r>
              <a:rPr lang="en-US"/>
              <a:t>Web Registration, Master Administration, &amp; User Workshop</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a:t>10/10/2017</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a:t>Web Registration, Master Administration, &amp; User Workshop</a:t>
            </a:r>
            <a:endParaRPr lang="en-US" dirty="0"/>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2"/>
          <a:stretch>
            <a:fillRect/>
          </a:stretch>
        </p:blipFill>
        <p:spPr>
          <a:xfrm>
            <a:off x="12533986"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Lst>
  <p:hf sldNum="0" hd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mailto:HIPAA.Desk@Conduent.com"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hyperlink" Target="http://www.hca.nm.gov/providers/rules-nm-administrative-code/"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hsd.nm.gov"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ca.nm.gov/" TargetMode="External"/><Relationship Id="rId9" Type="http://schemas.openxmlformats.org/officeDocument/2006/relationships/hyperlink" Target="https://www.yes.state.nm.us/yesnm/home/index"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hyperlink" Target="https://nmmedicaid.portal.conduent.com/static/index.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49218" y="4267200"/>
            <a:ext cx="5761355" cy="1371600"/>
          </a:xfrm>
          <a:solidFill>
            <a:schemeClr val="bg1"/>
          </a:solidFill>
        </p:spPr>
        <p:txBody>
          <a:bodyPr/>
          <a:lstStyle/>
          <a:p>
            <a:r>
              <a:rPr lang="en-US" dirty="0">
                <a:latin typeface="+mn-lt"/>
              </a:rPr>
              <a:t>NM Medicaid Web Portal</a:t>
            </a:r>
            <a:br>
              <a:rPr lang="en-US" dirty="0">
                <a:latin typeface="+mn-lt"/>
              </a:rPr>
            </a:br>
            <a:r>
              <a:rPr lang="en-US" dirty="0">
                <a:latin typeface="+mn-lt"/>
              </a:rPr>
              <a:t>Registration, Master Administration, &amp; User Workshop</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latin typeface="Arial" panose="020B0604020202020204" pitchFamily="34" charset="0"/>
                <a:cs typeface="Arial" panose="020B0604020202020204" pitchFamily="34" charset="0"/>
              </a:rPr>
              <a:t>NM </a:t>
            </a:r>
            <a:r>
              <a:rPr lang="en-US">
                <a:latin typeface="Arial" panose="020B0604020202020204" pitchFamily="34" charset="0"/>
                <a:cs typeface="Arial" panose="020B0604020202020204" pitchFamily="34" charset="0"/>
              </a:rPr>
              <a:t>Medicaid Web Portal </a:t>
            </a:r>
            <a:r>
              <a:rPr lang="en-US" dirty="0">
                <a:latin typeface="Arial" panose="020B0604020202020204" pitchFamily="34" charset="0"/>
                <a:cs typeface="Arial" panose="020B0604020202020204" pitchFamily="34" charset="0"/>
              </a:rPr>
              <a:t>Master Administrator</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1081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t>Master Administrator Registration</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3" y="2356483"/>
            <a:ext cx="13452393"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a:t>10/10/2017</a:t>
            </a:r>
            <a:endParaRPr lang="en-US" dirty="0"/>
          </a:p>
        </p:txBody>
      </p:sp>
      <p:sp>
        <p:nvSpPr>
          <p:cNvPr id="4" name="Footer Placeholder 3"/>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8310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Master Administrator</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8" y="2432982"/>
            <a:ext cx="11728447" cy="2714589"/>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Who has the responsibility of adding/maintaining and/or deleting users?</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Master Administrator</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User Administrator</a:t>
            </a: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Master Administrator and those with User Administration privileges can also:</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Edit user information </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Remove users</a:t>
            </a: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390552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Create or Assign a Master Administrator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32" y="1409700"/>
            <a:ext cx="9677400"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2776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4"/>
            <a:ext cx="9171544" cy="584775"/>
          </a:xfrm>
          <a:prstGeom prst="rect">
            <a:avLst/>
          </a:prstGeom>
          <a:noFill/>
        </p:spPr>
        <p:txBody>
          <a:bodyPr wrap="square" rtlCol="0">
            <a:spAutoFit/>
          </a:bodyPr>
          <a:lstStyle/>
          <a:p>
            <a:pPr algn="ctr"/>
            <a:r>
              <a:rPr lang="en-US" sz="3200" dirty="0"/>
              <a:t>Create a Master Administrator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519237"/>
            <a:ext cx="9734550" cy="5191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53025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Create or Assign a Master Administrator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441" y="1552919"/>
            <a:ext cx="9686925"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68765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Assign Existing User to be Master Administrator</a:t>
            </a:r>
          </a:p>
        </p:txBody>
      </p:sp>
      <p:pic>
        <p:nvPicPr>
          <p:cNvPr id="2150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794" y="1630701"/>
            <a:ext cx="8408513" cy="422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38008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latin typeface="Arial" panose="020B0604020202020204" pitchFamily="34" charset="0"/>
                <a:cs typeface="Arial" panose="020B0604020202020204" pitchFamily="34" charset="0"/>
              </a:rPr>
              <a:t>NM </a:t>
            </a:r>
            <a:r>
              <a:rPr lang="en-US">
                <a:latin typeface="Arial" panose="020B0604020202020204" pitchFamily="34" charset="0"/>
                <a:cs typeface="Arial" panose="020B0604020202020204" pitchFamily="34" charset="0"/>
              </a:rPr>
              <a:t>Medicaid Web Portal </a:t>
            </a:r>
            <a:r>
              <a:rPr lang="en-US" dirty="0">
                <a:latin typeface="Arial" panose="020B0604020202020204" pitchFamily="34" charset="0"/>
                <a:cs typeface="Arial" panose="020B0604020202020204" pitchFamily="34" charset="0"/>
              </a:rPr>
              <a:t>Users Registration &amp; Administration</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9285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User Administrator</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8" y="2432981"/>
            <a:ext cx="10267950" cy="1384995"/>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Master Administrator</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and anyone with the User Administration privileges can enroll users for the organization.</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users are assigned</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“privileges” and may have all or only some privileges.</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394675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1" y="561974"/>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Administration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291" y="1066800"/>
            <a:ext cx="9801225" cy="6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198793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44525" y="1266827"/>
            <a:ext cx="6899275" cy="725488"/>
          </a:xfrm>
          <a:prstGeom prst="rect">
            <a:avLst/>
          </a:prstGeom>
          <a:noFill/>
        </p:spPr>
        <p:txBody>
          <a:bodyPr vert="horz" lIns="0" tIns="0" rIns="0" bIns="0" rtlCol="0" anchor="t">
            <a:norm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defTabSz="457154">
              <a:defRPr/>
            </a:pPr>
            <a:r>
              <a:rPr lang="en-US" dirty="0">
                <a:solidFill>
                  <a:schemeClr val="tx1"/>
                </a:solidFill>
                <a:latin typeface="Arial"/>
              </a:rPr>
              <a:t>Purpose</a:t>
            </a:r>
          </a:p>
        </p:txBody>
      </p:sp>
      <p:sp>
        <p:nvSpPr>
          <p:cNvPr id="7" name="Rectangle 3"/>
          <p:cNvSpPr txBox="1">
            <a:spLocks noChangeArrowheads="1"/>
          </p:cNvSpPr>
          <p:nvPr/>
        </p:nvSpPr>
        <p:spPr bwMode="auto">
          <a:xfrm>
            <a:off x="644524" y="2228398"/>
            <a:ext cx="10975976" cy="3305629"/>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a:lnSpc>
                <a:spcPct val="150000"/>
              </a:lnSpc>
              <a:spcBef>
                <a:spcPts val="600"/>
              </a:spcBef>
              <a:spcAft>
                <a:spcPts val="600"/>
              </a:spcAft>
              <a:defRPr/>
            </a:pPr>
            <a:r>
              <a:rPr lang="en-US" sz="2000" kern="0" dirty="0">
                <a:latin typeface="Arial" panose="020B0604020202020204" pitchFamily="34" charset="0"/>
                <a:cs typeface="Arial" panose="020B0604020202020204" pitchFamily="34" charset="0"/>
              </a:rPr>
              <a:t>The purpose of this workshop is to provide an overview of the New Mexico Medicaid Web Portal provider functionalities. We will also provide instructions on how to utilize, navigate, and how to determine user privileges for users once they are set up to log into the web portal.</a:t>
            </a:r>
            <a:endParaRPr lang="en-US" sz="2000" strike="sngStrike" kern="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10/10/2017</a:t>
            </a:r>
          </a:p>
        </p:txBody>
      </p:sp>
      <p:sp>
        <p:nvSpPr>
          <p:cNvPr id="5" name="Footer Placeholder 4"/>
          <p:cNvSpPr>
            <a:spLocks noGrp="1"/>
          </p:cNvSpPr>
          <p:nvPr>
            <p:ph type="ftr" sz="quarter" idx="11"/>
          </p:nvPr>
        </p:nvSpPr>
        <p:spPr/>
        <p:txBody>
          <a:bodyPr/>
          <a:lstStyle/>
          <a:p>
            <a:r>
              <a:rPr lang="en-US" dirty="0"/>
              <a:t>Web Registration, Master Administration, &amp; User Workshop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Registration – Personal Profile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266825"/>
            <a:ext cx="9772650" cy="6057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16793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1" y="561972"/>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Administration</a:t>
            </a:r>
          </a:p>
        </p:txBody>
      </p:sp>
      <p:sp>
        <p:nvSpPr>
          <p:cNvPr id="3" name="Date Placeholder 2"/>
          <p:cNvSpPr>
            <a:spLocks noGrp="1"/>
          </p:cNvSpPr>
          <p:nvPr>
            <p:ph type="dt" sz="half" idx="2"/>
          </p:nvPr>
        </p:nvSpPr>
        <p:spPr/>
        <p:txBody>
          <a:bodyPr/>
          <a:lstStyle/>
          <a:p>
            <a:pPr>
              <a:defRPr/>
            </a:pPr>
            <a:r>
              <a:rPr lang="en-US" sz="100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
        <p:nvSpPr>
          <p:cNvPr id="11" name="TextBox 10"/>
          <p:cNvSpPr txBox="1"/>
          <p:nvPr/>
        </p:nvSpPr>
        <p:spPr>
          <a:xfrm>
            <a:off x="1926112" y="6165062"/>
            <a:ext cx="9362374" cy="1477328"/>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Note</a:t>
            </a:r>
            <a:r>
              <a:rPr lang="en-US" sz="1800" dirty="0">
                <a:latin typeface="Arial" panose="020B0604020202020204" pitchFamily="34" charset="0"/>
                <a:cs typeface="Arial" panose="020B0604020202020204" pitchFamily="34" charset="0"/>
              </a:rPr>
              <a:t>: Users that are already registered in other organizations can be added to your organization.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To add an existing user, you must know the person’s user ID and last name (as it is registered in the portal).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142" y="1124976"/>
            <a:ext cx="1048634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88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Administration</a:t>
            </a:r>
          </a:p>
        </p:txBody>
      </p:sp>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31" y="1228025"/>
            <a:ext cx="9747125" cy="603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609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User Administrator – Existing Users</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2308324"/>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Users will not need</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a unique user ID and password for each and every provider number they are registered within the same organization.</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Registered users added to</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your organization will receive an “invitation” to be in your organization. The invitation is seen in the web portal when the user logs in the next time. The invitation is not emailed in this situation.</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12220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latin typeface="Arial" panose="020B0604020202020204" pitchFamily="34" charset="0"/>
                <a:cs typeface="Arial" panose="020B0604020202020204" pitchFamily="34" charset="0"/>
              </a:rPr>
              <a:t>NM Medicaid Web Portal Users Maintenance, Login, &amp; Forgotten Password</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84978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Maintenance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04" y="1538288"/>
            <a:ext cx="10210800" cy="5153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1698042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Maintenance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329" y="1352550"/>
            <a:ext cx="9963150" cy="5524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ate Placeholder 4"/>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6" name="Footer Placeholder 5"/>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48111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Re-Assigned Master Administrator</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3139321"/>
          </a:xfrm>
          <a:prstGeom prst="rect">
            <a:avLst/>
          </a:prstGeom>
        </p:spPr>
        <p:txBody>
          <a:bodyPr wrap="square">
            <a:spAutoFit/>
          </a:bodyPr>
          <a:lstStyle/>
          <a:p>
            <a:pPr lvl="0" defTabSz="914400" fontAlgn="base">
              <a:lnSpc>
                <a:spcPct val="90000"/>
              </a:lnSpc>
              <a:spcBef>
                <a:spcPct val="30000"/>
              </a:spcBef>
              <a:spcAft>
                <a:spcPct val="0"/>
              </a:spcAf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Should the Master Administrator </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for your organization leave, a new Master Administrator must be r</a:t>
            </a:r>
            <a:r>
              <a:rPr lang="en-US" sz="2000" dirty="0">
                <a:latin typeface="Arial" panose="020B0604020202020204" pitchFamily="34" charset="0"/>
                <a:cs typeface="Arial" panose="020B0604020202020204" pitchFamily="34" charset="0"/>
              </a:rPr>
              <a:t>e-assigned </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dirty="0">
              <a:solidFill>
                <a:srgbClr val="000000"/>
              </a:solidFill>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The Master Administrator can </a:t>
            </a:r>
            <a:r>
              <a:rPr kumimoji="0" lang="en-US" sz="2000" b="0" i="0" u="none" strike="noStrike" kern="0" cap="none" spc="0" normalizeH="0" noProof="0" dirty="0">
                <a:ln>
                  <a:noFill/>
                </a:ln>
                <a:solidFill>
                  <a:srgbClr val="FF0000"/>
                </a:solidFill>
                <a:effectLst/>
                <a:uLnTx/>
                <a:uFillTx/>
                <a:latin typeface="Arial" panose="020B0604020202020204" pitchFamily="34" charset="0"/>
                <a:cs typeface="Arial" panose="020B0604020202020204" pitchFamily="34" charset="0"/>
              </a:rPr>
              <a:t>ONLY</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be changed by the HIPAA Help Desk via email or phone call.</a:t>
            </a: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lang="en-US" sz="2000" kern="0" dirty="0">
                <a:solidFill>
                  <a:srgbClr val="000000"/>
                </a:solidFill>
                <a:latin typeface="Arial" panose="020B0604020202020204" pitchFamily="34" charset="0"/>
                <a:cs typeface="Arial" panose="020B0604020202020204" pitchFamily="34" charset="0"/>
                <a:hlinkClick r:id="rId2"/>
              </a:rPr>
              <a:t>HIPAA.Desk.NM@Conduent.com</a:t>
            </a:r>
            <a:endParaRPr lang="en-US" sz="2000" kern="0" dirty="0">
              <a:solidFill>
                <a:srgbClr val="000000"/>
              </a:solidFill>
              <a:latin typeface="Arial" panose="020B0604020202020204" pitchFamily="34" charset="0"/>
              <a:cs typeface="Arial" panose="020B0604020202020204" pitchFamily="34"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800-299-7304 or 505-246-0710</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93336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User Login</a:t>
            </a:r>
            <a:endParaRPr lang="en-US" sz="6000"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3693319"/>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Once</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you have registered</a:t>
            </a:r>
            <a:r>
              <a:rPr lang="en-US" sz="2000" kern="0" dirty="0">
                <a:solidFill>
                  <a:srgbClr val="000000"/>
                </a:solidFill>
                <a:latin typeface="Arial" panose="020B0604020202020204" pitchFamily="34" charset="0"/>
                <a:cs typeface="Arial" panose="020B0604020202020204" pitchFamily="34" charset="0"/>
              </a:rPr>
              <a:t>, an initial password will be emailed to you.</a:t>
            </a: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lang="en-US" sz="2000" b="1" kern="0" dirty="0">
                <a:solidFill>
                  <a:srgbClr val="000000"/>
                </a:solidFill>
                <a:latin typeface="Arial" panose="020B0604020202020204" pitchFamily="34" charset="0"/>
                <a:cs typeface="Arial" panose="020B0604020202020204" pitchFamily="34" charset="0"/>
              </a:rPr>
              <a:t>To log in for the first time, you must enter the following:</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Your User Id (assigned by the Master Administrator or the User Administrator)</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lang="en-US" sz="2000" kern="0" dirty="0">
                <a:solidFill>
                  <a:srgbClr val="000000"/>
                </a:solidFill>
                <a:latin typeface="Arial" panose="020B0604020202020204" pitchFamily="34" charset="0"/>
                <a:cs typeface="Arial" panose="020B0604020202020204" pitchFamily="34" charset="0"/>
              </a:rPr>
              <a:t>The initial password sent to you via email</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Your provider number</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endParaRPr lang="en-US" sz="2000" kern="0" dirty="0">
              <a:solidFill>
                <a:srgbClr val="000000"/>
              </a:solidFill>
              <a:latin typeface="Arial" panose="020B0604020202020204" pitchFamily="34" charset="0"/>
              <a:cs typeface="Arial" panose="020B0604020202020204" pitchFamily="34" charset="0"/>
            </a:endParaRPr>
          </a:p>
          <a:p>
            <a:pPr marR="0" lvl="0" defTabSz="914400" eaLnBrk="1" fontAlgn="base" latinLnBrk="0" hangingPunct="1">
              <a:lnSpc>
                <a:spcPct val="90000"/>
              </a:lnSpc>
              <a:spcBef>
                <a:spcPct val="30000"/>
              </a:spcBef>
              <a:spcAft>
                <a:spcPct val="0"/>
              </a:spcAft>
              <a:buClrTx/>
              <a:buSzTx/>
              <a:tabLst/>
              <a:defRPr/>
            </a:pPr>
            <a:r>
              <a:rPr lang="en-US" sz="2000" kern="0" dirty="0">
                <a:solidFill>
                  <a:srgbClr val="000000"/>
                </a:solidFill>
                <a:latin typeface="Arial" panose="020B0604020202020204" pitchFamily="34" charset="0"/>
                <a:cs typeface="Arial" panose="020B0604020202020204" pitchFamily="34" charset="0"/>
              </a:rPr>
              <a:t>Upon the initial log in, you will be required to change your password.</a:t>
            </a:r>
          </a:p>
          <a:p>
            <a:pPr marR="0" lvl="0" defTabSz="914400" eaLnBrk="1" fontAlgn="base" latinLnBrk="0" hangingPunct="1">
              <a:lnSpc>
                <a:spcPct val="90000"/>
              </a:lnSpc>
              <a:spcBef>
                <a:spcPct val="30000"/>
              </a:spcBef>
              <a:spcAft>
                <a:spcPct val="0"/>
              </a:spcAft>
              <a:buClrTx/>
              <a:buSzTx/>
              <a:tabLst/>
              <a:defRPr/>
            </a:pP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The password must meet certain criteria that will be described to you on the web page</a:t>
            </a:r>
            <a:r>
              <a:rPr kumimoji="0" lang="en-US" sz="2000" b="0" i="0" u="none" strike="noStrike" kern="0" cap="none" spc="0" normalizeH="0" noProof="0" dirty="0">
                <a:ln>
                  <a:noFill/>
                </a:ln>
                <a:solidFill>
                  <a:srgbClr val="000000"/>
                </a:solidFill>
                <a:effectLst/>
                <a:uLnTx/>
                <a:uFillTx/>
              </a:rPr>
              <a:t>.</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43431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Confirmation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292" y="1485900"/>
            <a:ext cx="9848850" cy="525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157331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400868"/>
            <a:ext cx="6899275" cy="725488"/>
          </a:xfrm>
          <a:noFill/>
        </p:spPr>
        <p:txBody>
          <a:bodyPr/>
          <a:lstStyle/>
          <a:p>
            <a:r>
              <a:rPr lang="en-US" sz="3200" dirty="0">
                <a:latin typeface="Arial" panose="020B0604020202020204" pitchFamily="34" charset="0"/>
                <a:cs typeface="Arial" panose="020B0604020202020204" pitchFamily="34" charset="0"/>
              </a:rPr>
              <a:t>Objectives</a:t>
            </a:r>
          </a:p>
        </p:txBody>
      </p:sp>
      <p:sp>
        <p:nvSpPr>
          <p:cNvPr id="10" name="Rectangle 3"/>
          <p:cNvSpPr txBox="1">
            <a:spLocks noChangeArrowheads="1"/>
          </p:cNvSpPr>
          <p:nvPr/>
        </p:nvSpPr>
        <p:spPr bwMode="auto">
          <a:xfrm>
            <a:off x="477520" y="2411414"/>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1588" lvl="1">
              <a:lnSpc>
                <a:spcPct val="90000"/>
              </a:lnSpc>
              <a:spcBef>
                <a:spcPct val="30000"/>
              </a:spcBef>
              <a:buSzPct val="75000"/>
              <a:defRPr/>
            </a:pPr>
            <a:r>
              <a:rPr lang="en-US" sz="2400" kern="0" dirty="0"/>
              <a:t>Review the following provider processes pertaining to the NM Web Medicaid Portal:</a:t>
            </a:r>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a:t>Web Registration</a:t>
            </a:r>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a:t>Master Administration (MA)</a:t>
            </a:r>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a:t>Users Registration &amp; Administration</a:t>
            </a:r>
            <a:endParaRPr lang="en-US" sz="2000" dirty="0"/>
          </a:p>
          <a:p>
            <a:pPr marL="801608" lvl="2" indent="-342866">
              <a:lnSpc>
                <a:spcPct val="150000"/>
              </a:lnSpc>
              <a:spcBef>
                <a:spcPts val="600"/>
              </a:spcBef>
              <a:spcAft>
                <a:spcPts val="600"/>
              </a:spcAft>
              <a:buSzPct val="75000"/>
              <a:buFont typeface="Arial" panose="020B0604020202020204" pitchFamily="34" charset="0"/>
              <a:buChar char="•"/>
              <a:defRPr/>
            </a:pPr>
            <a:r>
              <a:rPr lang="en-US" sz="2000" dirty="0"/>
              <a:t>Users Maintenance, Login, &amp; Forgotten Password</a:t>
            </a:r>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a:t>Technical Support</a:t>
            </a:r>
          </a:p>
        </p:txBody>
      </p:sp>
      <p:sp>
        <p:nvSpPr>
          <p:cNvPr id="3" name="Date Placeholder 2"/>
          <p:cNvSpPr>
            <a:spLocks noGrp="1"/>
          </p:cNvSpPr>
          <p:nvPr>
            <p:ph type="dt" sz="half" idx="10"/>
          </p:nvPr>
        </p:nvSpPr>
        <p:spPr/>
        <p:txBody>
          <a:bodyPr/>
          <a:lstStyle/>
          <a:p>
            <a:r>
              <a:rPr lang="en-US" dirty="0"/>
              <a:t>10/10/2017</a:t>
            </a:r>
          </a:p>
        </p:txBody>
      </p:sp>
      <p:sp>
        <p:nvSpPr>
          <p:cNvPr id="4" name="Footer Placeholder 3"/>
          <p:cNvSpPr>
            <a:spLocks noGrp="1"/>
          </p:cNvSpPr>
          <p:nvPr>
            <p:ph type="ftr" sz="quarter" idx="11"/>
          </p:nvPr>
        </p:nvSpPr>
        <p:spPr/>
        <p:txBody>
          <a:bodyPr/>
          <a:lstStyle/>
          <a:p>
            <a:r>
              <a:rPr lang="en-US"/>
              <a:t>Web Registration, Master Administration, &amp; User Workshop</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0775"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Confirmation E-Mail </a:t>
            </a:r>
          </a:p>
        </p:txBody>
      </p:sp>
      <p:sp>
        <p:nvSpPr>
          <p:cNvPr id="5" name="Date Placeholder 4"/>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6" name="Footer Placeholder 5"/>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112" y="1229406"/>
            <a:ext cx="10591119" cy="578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00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Login – Forgot Password</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604" y="1252538"/>
            <a:ext cx="10134600" cy="6086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t>Web Registration, Master Administration, &amp; User Workshop</a:t>
            </a:r>
          </a:p>
        </p:txBody>
      </p:sp>
    </p:spTree>
    <p:extLst>
      <p:ext uri="{BB962C8B-B14F-4D97-AF65-F5344CB8AC3E}">
        <p14:creationId xmlns:p14="http://schemas.microsoft.com/office/powerpoint/2010/main" val="3848038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Login – Forgot Password</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6" y="1143000"/>
            <a:ext cx="9391650" cy="5429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ate Placeholder 4"/>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6" name="Footer Placeholder 5"/>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4131695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Password Confirmation</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247" y="1332216"/>
            <a:ext cx="9782175" cy="453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382438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Privileges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08" y="1387791"/>
            <a:ext cx="10690781" cy="59214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676" y="1802121"/>
            <a:ext cx="55340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3195263" y="2403319"/>
            <a:ext cx="863028" cy="128442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715783" y="3687748"/>
            <a:ext cx="2342508" cy="3005468"/>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
        <p:nvSpPr>
          <p:cNvPr id="5" name="Date Placeholder 4"/>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6" name="Footer Placeholder 5"/>
          <p:cNvSpPr>
            <a:spLocks noGrp="1"/>
          </p:cNvSpPr>
          <p:nvPr>
            <p:ph type="ftr" sz="quarter" idx="3"/>
          </p:nvPr>
        </p:nvSpPr>
        <p:spPr/>
        <p:txBody>
          <a:bodyPr/>
          <a:lstStyle/>
          <a:p>
            <a:r>
              <a:rPr lang="en-US" sz="1000" dirty="0"/>
              <a:t>Web Registration, Master Administration, &amp; User Workshop</a:t>
            </a:r>
          </a:p>
        </p:txBody>
      </p:sp>
    </p:spTree>
    <p:extLst>
      <p:ext uri="{BB962C8B-B14F-4D97-AF65-F5344CB8AC3E}">
        <p14:creationId xmlns:p14="http://schemas.microsoft.com/office/powerpoint/2010/main" val="693396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User Login</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1709398" cy="3693319"/>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You will be asked to change your password every </a:t>
            </a:r>
            <a:r>
              <a:rPr kumimoji="0" lang="en-US" sz="20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60 days</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lang="en-US" sz="2000" kern="0" dirty="0">
              <a:solidFill>
                <a:srgbClr val="000000"/>
              </a:solidFill>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defTabSz="914400" fontAlgn="base">
              <a:lnSpc>
                <a:spcPct val="90000"/>
              </a:lnSpc>
              <a:spcBef>
                <a:spcPct val="30000"/>
              </a:spcBef>
              <a:spcAft>
                <a:spcPct val="0"/>
              </a:spcAft>
            </a:pPr>
            <a:r>
              <a:rPr lang="en-US" sz="2000" dirty="0">
                <a:latin typeface="Arial" panose="020B0604020202020204" pitchFamily="34" charset="0"/>
                <a:cs typeface="Arial" panose="020B0604020202020204" pitchFamily="34" charset="0"/>
              </a:rPr>
              <a:t>You will be notified via e-mail four (4) days before the password expires and given an opportunity to change it every time you log in during those 4 days until you are finally required to change it.</a:t>
            </a:r>
          </a:p>
          <a:p>
            <a:pPr marL="0" marR="0" lvl="0" indent="0" defTabSz="914400" eaLnBrk="1" fontAlgn="base" latinLnBrk="0" hangingPunct="1">
              <a:lnSpc>
                <a:spcPct val="90000"/>
              </a:lnSpc>
              <a:spcBef>
                <a:spcPct val="30000"/>
              </a:spcBef>
              <a:spcAft>
                <a:spcPct val="0"/>
              </a:spcAft>
              <a:buClrTx/>
              <a:buSzTx/>
              <a:buFontTx/>
              <a:buNone/>
              <a:tabLst/>
              <a:defRPr/>
            </a:pPr>
            <a:r>
              <a:rPr lang="en-US" sz="2000" kern="0" dirty="0">
                <a:solidFill>
                  <a:srgbClr val="000000"/>
                </a:solidFill>
                <a:latin typeface="Arial" panose="020B0604020202020204" pitchFamily="34" charset="0"/>
                <a:cs typeface="Arial" panose="020B0604020202020204" pitchFamily="34" charset="0"/>
              </a:rPr>
              <a:t> </a:t>
            </a:r>
            <a:endPar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defTabSz="914400" fontAlgn="base">
              <a:lnSpc>
                <a:spcPct val="90000"/>
              </a:lnSpc>
              <a:spcBef>
                <a:spcPct val="30000"/>
              </a:spcBef>
              <a:spcAft>
                <a:spcPct val="0"/>
              </a:spcAft>
            </a:pPr>
            <a:r>
              <a:rPr lang="en-US" sz="2000" dirty="0">
                <a:latin typeface="Arial" panose="020B0604020202020204" pitchFamily="34" charset="0"/>
                <a:cs typeface="Arial" panose="020B0604020202020204" pitchFamily="34" charset="0"/>
              </a:rPr>
              <a:t>After 15 minutes of inactivity, the site will automatically log you out. If pop-ups are allowed, it will warn you that you will be logged out soon and give you the opportunity to click so that your session is extended and will not time out. </a:t>
            </a:r>
          </a:p>
          <a:p>
            <a:pPr defTabSz="914400" fontAlgn="base">
              <a:lnSpc>
                <a:spcPct val="90000"/>
              </a:lnSpc>
              <a:spcBef>
                <a:spcPct val="30000"/>
              </a:spcBef>
              <a:spcAft>
                <a:spcPct val="0"/>
              </a:spcAft>
            </a:pPr>
            <a:br>
              <a:rPr lang="en-US" sz="2000" kern="0" baseline="0" dirty="0">
                <a:solidFill>
                  <a:srgbClr val="000000"/>
                </a:solidFill>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If you miss the warning, you will be logged out</a:t>
            </a:r>
            <a:r>
              <a:rPr lang="en-US" sz="2000" dirty="0"/>
              <a:t>.</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413076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latin typeface="Arial" panose="020B0604020202020204" pitchFamily="34" charset="0"/>
                <a:cs typeface="Arial" panose="020B0604020202020204" pitchFamily="34" charset="0"/>
              </a:rPr>
              <a:t>NM </a:t>
            </a:r>
            <a:r>
              <a:rPr lang="en-US">
                <a:latin typeface="Arial" panose="020B0604020202020204" pitchFamily="34" charset="0"/>
                <a:cs typeface="Arial" panose="020B0604020202020204" pitchFamily="34" charset="0"/>
              </a:rPr>
              <a:t>Medicaid Web Portal </a:t>
            </a:r>
            <a:r>
              <a:rPr lang="en-US" dirty="0">
                <a:latin typeface="Arial" panose="020B0604020202020204" pitchFamily="34" charset="0"/>
                <a:cs typeface="Arial" panose="020B0604020202020204" pitchFamily="34" charset="0"/>
              </a:rPr>
              <a:t>Technical Support</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35528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New Mexico Medicaid Resources</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8" name="Rectangle 3"/>
          <p:cNvSpPr txBox="1">
            <a:spLocks noChangeArrowheads="1"/>
          </p:cNvSpPr>
          <p:nvPr/>
        </p:nvSpPr>
        <p:spPr bwMode="auto">
          <a:xfrm>
            <a:off x="687069" y="217614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New Mexico Medicaid Online</a:t>
            </a:r>
          </a:p>
          <a:p>
            <a:pPr marL="1110310" lvl="1"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Information</a:t>
            </a:r>
          </a:p>
          <a:p>
            <a:pPr marL="1110310" lvl="1"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Login Screen Notices</a:t>
            </a:r>
          </a:p>
          <a:p>
            <a:pPr marL="1110310" lvl="1"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E-News Newsletters</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Medicaid Provider Relations Call Center</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Communication Updates </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Field Representative</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Webinars</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Open Forums and Live Training Sessions</a:t>
            </a:r>
          </a:p>
          <a:p>
            <a:pPr lvl="1"/>
            <a:br>
              <a:rPr lang="en-US" sz="2400" dirty="0"/>
            </a:br>
            <a:br>
              <a:rPr lang="en-US" sz="2100" dirty="0"/>
            </a:br>
            <a:endParaRPr lang="en-US" sz="2100" dirty="0"/>
          </a:p>
        </p:txBody>
      </p:sp>
      <p:sp>
        <p:nvSpPr>
          <p:cNvPr id="3" name="Date Placeholder 2"/>
          <p:cNvSpPr>
            <a:spLocks noGrp="1"/>
          </p:cNvSpPr>
          <p:nvPr>
            <p:ph type="dt" sz="half" idx="10"/>
          </p:nvPr>
        </p:nvSpPr>
        <p:spPr/>
        <p:txBody>
          <a:bodyPr/>
          <a:lstStyle/>
          <a:p>
            <a:r>
              <a:rPr lang="en-US"/>
              <a:t>10/10/2017</a:t>
            </a:r>
            <a:endParaRPr lang="en-US" dirty="0"/>
          </a:p>
        </p:txBody>
      </p:sp>
      <p:sp>
        <p:nvSpPr>
          <p:cNvPr id="4" name="Footer Placeholder 3"/>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187902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38</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Health Care Authority  </a:t>
            </a:r>
            <a:r>
              <a:rPr lang="en-US" sz="1100" dirty="0"/>
              <a:t>– </a:t>
            </a:r>
            <a:r>
              <a:rPr lang="en-US" sz="1100" dirty="0">
                <a:hlinkClick r:id="rId4"/>
              </a:rPr>
              <a:t>http://www.hca.nm.gov</a:t>
            </a:r>
            <a:r>
              <a:rPr lang="en-US" sz="1100" dirty="0"/>
              <a:t> </a:t>
            </a:r>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Consolidated Customer Service Call Center </a:t>
            </a:r>
            <a:r>
              <a:rPr lang="en-US" sz="1100" dirty="0"/>
              <a:t>– (800) 299 - 7304</a:t>
            </a:r>
          </a:p>
          <a:p>
            <a:r>
              <a:rPr lang="en-US" sz="1100" dirty="0"/>
              <a:t>Claim Status, Eligibility, Prior Authorization, Medicaid Updates</a:t>
            </a:r>
          </a:p>
          <a:p>
            <a:endParaRPr lang="en-US" sz="1100" dirty="0"/>
          </a:p>
          <a:p>
            <a:r>
              <a:rPr lang="en-US" sz="1100" b="1" dirty="0"/>
              <a:t>Conduent Provider Relations Helpdesk </a:t>
            </a:r>
            <a:r>
              <a:rPr lang="en-US" sz="1100" dirty="0"/>
              <a:t>– </a:t>
            </a:r>
            <a:r>
              <a:rPr lang="en-US" sz="1100" dirty="0">
                <a:hlinkClick r:id="rId6"/>
              </a:rPr>
              <a:t>NMProviderSUPPORT@conduent.com </a:t>
            </a:r>
            <a:endParaRPr lang="en-US" sz="1100" dirty="0"/>
          </a:p>
          <a:p>
            <a:r>
              <a:rPr lang="en-US" sz="1100" dirty="0"/>
              <a:t>Claim research assistance and general Medicaid inquiries</a:t>
            </a:r>
          </a:p>
          <a:p>
            <a:endParaRPr lang="en-US" sz="1100" dirty="0"/>
          </a:p>
          <a:p>
            <a:r>
              <a:rPr lang="en-US" sz="1100" b="1" dirty="0"/>
              <a:t>Conduent HIPAA Helpdesk </a:t>
            </a:r>
            <a:r>
              <a:rPr lang="en-US" sz="1100" dirty="0"/>
              <a:t>– </a:t>
            </a:r>
            <a:r>
              <a:rPr lang="en-US" sz="1100" dirty="0">
                <a:hlinkClick r:id="rId7"/>
              </a:rPr>
              <a:t>HIPAA.DeskNM@hsd.nm.gov</a:t>
            </a:r>
            <a:r>
              <a:rPr lang="en-US" sz="1100" dirty="0"/>
              <a:t> </a:t>
            </a:r>
            <a:br>
              <a:rPr lang="en-US" sz="1100" dirty="0"/>
            </a:br>
            <a:r>
              <a:rPr lang="en-US" sz="1100" dirty="0"/>
              <a:t>Assistance on NM Web Portal, EDI inquiries, and Online Claim Submission with DDE (Direct Data Entry)</a:t>
            </a:r>
          </a:p>
          <a:p>
            <a:endParaRPr lang="en-US" sz="1100" dirty="0"/>
          </a:p>
          <a:p>
            <a:r>
              <a:rPr lang="en-US" sz="1100" b="1" dirty="0"/>
              <a:t>Conduent Provider Enrollment Helpdesk </a:t>
            </a:r>
            <a:r>
              <a:rPr lang="en-US" sz="1100" dirty="0"/>
              <a:t>- </a:t>
            </a:r>
            <a:r>
              <a:rPr lang="en-US" sz="1100" dirty="0">
                <a:hlinkClick r:id="rId6"/>
              </a:rPr>
              <a:t>NMProviderSUPPORT@conduent.com </a:t>
            </a:r>
            <a:endParaRPr lang="en-US" sz="1100" dirty="0"/>
          </a:p>
          <a:p>
            <a:r>
              <a:rPr lang="en-US" sz="1100" dirty="0"/>
              <a:t>Provider Enrollment Applications, Forms &amp; Instructions</a:t>
            </a:r>
          </a:p>
          <a:p>
            <a:endParaRPr lang="en-US" sz="1100" dirty="0"/>
          </a:p>
          <a:p>
            <a:r>
              <a:rPr lang="en-US" sz="1100" b="1" dirty="0"/>
              <a:t>Medical Assistance Division, Program Rules </a:t>
            </a:r>
            <a:r>
              <a:rPr lang="en-US" sz="1100" dirty="0"/>
              <a:t>– </a:t>
            </a:r>
            <a:r>
              <a:rPr lang="en-US" sz="1100" dirty="0">
                <a:hlinkClick r:id="rId8"/>
              </a:rPr>
              <a:t>http://www.hca.nm.gov/providers/rules-nm-administrative-code/</a:t>
            </a:r>
            <a:r>
              <a:rPr lang="en-US" sz="1100" dirty="0"/>
              <a:t> </a:t>
            </a:r>
          </a:p>
          <a:p>
            <a:r>
              <a:rPr lang="en-US" sz="1100" dirty="0"/>
              <a:t>NMAC for Programs administered by the Medical Assistance Division</a:t>
            </a:r>
            <a:br>
              <a:rPr lang="en-US" sz="1100" dirty="0"/>
            </a:br>
            <a:br>
              <a:rPr lang="en-US" sz="1100" dirty="0"/>
            </a:br>
            <a:r>
              <a:rPr lang="en-US" sz="1100" b="1" dirty="0"/>
              <a:t>Yes New Mexico - </a:t>
            </a:r>
            <a:r>
              <a:rPr lang="en-US" sz="1100" dirty="0">
                <a:hlinkClick r:id="rId9"/>
              </a:rPr>
              <a:t>https://www.yes.state.nm.us/yesnm/home/index</a:t>
            </a:r>
            <a:br>
              <a:rPr lang="en-US" sz="1100" dirty="0"/>
            </a:br>
            <a:r>
              <a:rPr lang="en-US" sz="1100" dirty="0"/>
              <a:t>Apply, check, update, or renew Medical Assistance (Medicaid) benefits</a:t>
            </a:r>
          </a:p>
          <a:p>
            <a:endParaRPr lang="en-US" sz="1000" dirty="0"/>
          </a:p>
          <a:p>
            <a:br>
              <a:rPr lang="en-US" sz="1000" dirty="0"/>
            </a:b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829" y="432993"/>
            <a:ext cx="9165446" cy="65975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797829" y="7030591"/>
            <a:ext cx="9165446" cy="400110"/>
          </a:xfrm>
          <a:prstGeom prst="rect">
            <a:avLst/>
          </a:prstGeom>
        </p:spPr>
        <p:txBody>
          <a:bodyPr wrap="square">
            <a:spAutoFit/>
          </a:bodyPr>
          <a:lstStyle/>
          <a:p>
            <a:r>
              <a:rPr lang="en-US" sz="2000" dirty="0">
                <a:hlinkClick r:id="rId4"/>
              </a:rPr>
              <a:t>https://nmmedicaid.portal.conduent.com/static/index.htm</a:t>
            </a:r>
            <a:r>
              <a:rPr lang="en-US" sz="2000" dirty="0"/>
              <a:t> </a:t>
            </a:r>
          </a:p>
        </p:txBody>
      </p:sp>
      <p:sp>
        <p:nvSpPr>
          <p:cNvPr id="2" name="Date Placeholder 1"/>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3" name="Footer Placeholder 2"/>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225673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864987"/>
            <a:ext cx="9534525" cy="6829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7723127" y="5357006"/>
            <a:ext cx="2667000" cy="307777"/>
          </a:xfrm>
          <a:prstGeom prst="rect">
            <a:avLst/>
          </a:prstGeom>
          <a:solidFill>
            <a:srgbClr val="FFFFFF"/>
          </a:solidFill>
          <a:ln w="2222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effectLst/>
                <a:uLnTx/>
                <a:uFillTx/>
              </a:rPr>
              <a:t>Secure features requires login</a:t>
            </a:r>
          </a:p>
        </p:txBody>
      </p:sp>
      <p:sp>
        <p:nvSpPr>
          <p:cNvPr id="13" name="Oval 6"/>
          <p:cNvSpPr>
            <a:spLocks noChangeArrowheads="1"/>
          </p:cNvSpPr>
          <p:nvPr/>
        </p:nvSpPr>
        <p:spPr bwMode="auto">
          <a:xfrm>
            <a:off x="2127998" y="2261211"/>
            <a:ext cx="2033631" cy="11430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C00000"/>
              </a:solidFill>
              <a:effectLst/>
              <a:uLnTx/>
              <a:uFillTx/>
              <a:latin typeface="Arial"/>
              <a:ea typeface="+mn-ea"/>
              <a:cs typeface="+mn-cs"/>
            </a:endParaRPr>
          </a:p>
        </p:txBody>
      </p:sp>
      <p:sp>
        <p:nvSpPr>
          <p:cNvPr id="15" name="Line 7"/>
          <p:cNvSpPr>
            <a:spLocks noChangeShapeType="1"/>
          </p:cNvSpPr>
          <p:nvPr/>
        </p:nvSpPr>
        <p:spPr bwMode="auto">
          <a:xfrm flipV="1">
            <a:off x="2249152" y="3404211"/>
            <a:ext cx="406962" cy="567712"/>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Date Placeholder 1"/>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3" name="Footer Placeholder 2"/>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
        <p:nvSpPr>
          <p:cNvPr id="4" name="Oval 3"/>
          <p:cNvSpPr/>
          <p:nvPr/>
        </p:nvSpPr>
        <p:spPr>
          <a:xfrm>
            <a:off x="9230797" y="2367642"/>
            <a:ext cx="2851665" cy="1937657"/>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
        <p:nvSpPr>
          <p:cNvPr id="17" name="Oval 16"/>
          <p:cNvSpPr/>
          <p:nvPr/>
        </p:nvSpPr>
        <p:spPr>
          <a:xfrm>
            <a:off x="4888078" y="6381750"/>
            <a:ext cx="1948151" cy="1312662"/>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cxnSp>
        <p:nvCxnSpPr>
          <p:cNvPr id="6" name="Straight Arrow Connector 5"/>
          <p:cNvCxnSpPr/>
          <p:nvPr/>
        </p:nvCxnSpPr>
        <p:spPr>
          <a:xfrm flipH="1">
            <a:off x="9307286" y="4216599"/>
            <a:ext cx="696686" cy="9906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90714" y="3971923"/>
            <a:ext cx="2667000" cy="307777"/>
          </a:xfrm>
          <a:prstGeom prst="rect">
            <a:avLst/>
          </a:prstGeom>
          <a:solidFill>
            <a:srgbClr val="FFFFFF"/>
          </a:solidFill>
          <a:ln w="2222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effectLst/>
                <a:uLnTx/>
                <a:uFillTx/>
              </a:rPr>
              <a:t>Non-secure features</a:t>
            </a:r>
            <a:r>
              <a:rPr kumimoji="0" lang="en-US" sz="1400" b="0" i="0" u="none" strike="noStrike" kern="0" cap="none" spc="0" normalizeH="0" noProof="0" dirty="0">
                <a:ln>
                  <a:noFill/>
                </a:ln>
                <a:effectLst/>
                <a:uLnTx/>
                <a:uFillTx/>
              </a:rPr>
              <a:t> </a:t>
            </a:r>
            <a:endParaRPr kumimoji="0" lang="en-US" sz="1400" b="0" i="0" u="none" strike="noStrike" kern="0" cap="none" spc="0" normalizeH="0" baseline="0" noProof="0" dirty="0">
              <a:ln>
                <a:noFill/>
              </a:ln>
              <a:effectLst/>
              <a:uLnTx/>
              <a:uFillTx/>
            </a:endParaRPr>
          </a:p>
        </p:txBody>
      </p:sp>
      <p:cxnSp>
        <p:nvCxnSpPr>
          <p:cNvPr id="18" name="Straight Arrow Connector 17"/>
          <p:cNvCxnSpPr/>
          <p:nvPr/>
        </p:nvCxnSpPr>
        <p:spPr>
          <a:xfrm flipH="1">
            <a:off x="6836229" y="5664783"/>
            <a:ext cx="1861457" cy="113878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31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latin typeface="Arial" panose="020B0604020202020204" pitchFamily="34" charset="0"/>
                <a:cs typeface="Arial" panose="020B0604020202020204" pitchFamily="34" charset="0"/>
              </a:rPr>
              <a:t>NM Medicaid Web Portal Registration</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956" y="1190694"/>
            <a:ext cx="9751538" cy="64167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Oval 4"/>
          <p:cNvSpPr>
            <a:spLocks noChangeArrowheads="1"/>
          </p:cNvSpPr>
          <p:nvPr/>
        </p:nvSpPr>
        <p:spPr bwMode="auto">
          <a:xfrm>
            <a:off x="9210675" y="3190875"/>
            <a:ext cx="2286000" cy="3048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2325132" y="561975"/>
            <a:ext cx="9171544" cy="523220"/>
          </a:xfrm>
          <a:prstGeom prst="rect">
            <a:avLst/>
          </a:prstGeom>
          <a:noFill/>
        </p:spPr>
        <p:txBody>
          <a:bodyPr wrap="square" rtlCol="0">
            <a:spAutoFit/>
          </a:bodyPr>
          <a:lstStyle/>
          <a:p>
            <a:pPr algn="ctr"/>
            <a:r>
              <a:rPr lang="en-US" dirty="0"/>
              <a:t>Conduent’s NM Medicaid Web </a:t>
            </a:r>
            <a:r>
              <a:rPr lang="en-US" sz="2800" dirty="0"/>
              <a:t>Portal Login Page</a:t>
            </a:r>
          </a:p>
        </p:txBody>
      </p:sp>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86732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Web Portal Registration</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tx1"/>
                </a:solidFill>
                <a:latin typeface="Arial" panose="020B0604020202020204" pitchFamily="34" charset="0"/>
                <a:cs typeface="Arial" panose="020B0604020202020204" pitchFamily="34" charset="0"/>
              </a:rPr>
              <a:t>Large Organizations with Multiple Billing Provider Numbers</a:t>
            </a:r>
          </a:p>
          <a:p>
            <a:endParaRPr lang="en-US" dirty="0">
              <a:solidFill>
                <a:schemeClr val="tx1"/>
              </a:solidFill>
            </a:endParaRPr>
          </a:p>
          <a:p>
            <a:pPr marL="344454" lvl="2" indent="0" defTabSz="457154">
              <a:lnSpc>
                <a:spcPct val="160000"/>
              </a:lnSpc>
              <a:spcBef>
                <a:spcPts val="600"/>
              </a:spcBef>
              <a:buNone/>
            </a:pPr>
            <a:r>
              <a:rPr lang="en-US" sz="2000" dirty="0">
                <a:latin typeface="Arial" panose="020B0604020202020204" pitchFamily="34" charset="0"/>
                <a:cs typeface="Arial" panose="020B0604020202020204" pitchFamily="34" charset="0"/>
              </a:rPr>
              <a:t>Organizations with multiple billing provider numbers have to register each billing provider number in the web portal in order to inquire on claims, Prior Authorizations (PA) and payment history, as well as to access Remittance Advices (RA) and PAs used unit reports for each of their billing provider numbers.</a:t>
            </a:r>
          </a:p>
        </p:txBody>
      </p:sp>
      <p:sp>
        <p:nvSpPr>
          <p:cNvPr id="3" name="Date Placeholder 2"/>
          <p:cNvSpPr>
            <a:spLocks noGrp="1"/>
          </p:cNvSpPr>
          <p:nvPr>
            <p:ph type="dt" sz="half" idx="10"/>
          </p:nvPr>
        </p:nvSpPr>
        <p:spPr/>
        <p:txBody>
          <a:bodyPr/>
          <a:lstStyle/>
          <a:p>
            <a:r>
              <a:rPr lang="en-US" dirty="0"/>
              <a:t>10/10/2017</a:t>
            </a:r>
          </a:p>
        </p:txBody>
      </p:sp>
      <p:sp>
        <p:nvSpPr>
          <p:cNvPr id="4" name="Footer Placeholder 3"/>
          <p:cNvSpPr>
            <a:spLocks noGrp="1"/>
          </p:cNvSpPr>
          <p:nvPr>
            <p:ph type="ftr" sz="quarter" idx="11"/>
          </p:nvPr>
        </p:nvSpPr>
        <p:spPr/>
        <p:txBody>
          <a:bodyPr/>
          <a:lstStyle/>
          <a:p>
            <a:r>
              <a:rPr lang="en-US" dirty="0"/>
              <a:t>Web Registration, Master Administration, &amp; User Workshop</a:t>
            </a:r>
          </a:p>
        </p:txBody>
      </p:sp>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Web Portal Registration – “How To”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32" y="1555749"/>
            <a:ext cx="8534400" cy="4956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3157537"/>
            <a:ext cx="1627188"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132" y="4783138"/>
            <a:ext cx="1695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4"/>
          <p:cNvSpPr>
            <a:spLocks noChangeArrowheads="1"/>
          </p:cNvSpPr>
          <p:nvPr/>
        </p:nvSpPr>
        <p:spPr bwMode="auto">
          <a:xfrm>
            <a:off x="2181225" y="2586606"/>
            <a:ext cx="1447800" cy="3048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5" name="Straight Arrow Connector 14"/>
          <p:cNvCxnSpPr/>
          <p:nvPr/>
        </p:nvCxnSpPr>
        <p:spPr bwMode="auto">
          <a:xfrm>
            <a:off x="4020582" y="5091243"/>
            <a:ext cx="522843" cy="90356"/>
          </a:xfrm>
          <a:prstGeom prst="straightConnector1">
            <a:avLst/>
          </a:prstGeom>
          <a:solidFill>
            <a:srgbClr val="7053AA"/>
          </a:solidFill>
          <a:ln w="19050" cap="flat" cmpd="sng" algn="ctr">
            <a:solidFill>
              <a:srgbClr val="C00000"/>
            </a:solidFill>
            <a:prstDash val="solid"/>
            <a:round/>
            <a:headEnd type="none" w="med" len="med"/>
            <a:tailEnd type="arrow"/>
          </a:ln>
          <a:effectLst/>
        </p:spPr>
      </p:cxnSp>
      <p:cxnSp>
        <p:nvCxnSpPr>
          <p:cNvPr id="16" name="Straight Arrow Connector 15"/>
          <p:cNvCxnSpPr/>
          <p:nvPr/>
        </p:nvCxnSpPr>
        <p:spPr bwMode="auto">
          <a:xfrm>
            <a:off x="4020582" y="5181599"/>
            <a:ext cx="522843" cy="304801"/>
          </a:xfrm>
          <a:prstGeom prst="straightConnector1">
            <a:avLst/>
          </a:prstGeom>
          <a:solidFill>
            <a:srgbClr val="7053AA"/>
          </a:solidFill>
          <a:ln w="19050" cap="flat" cmpd="sng" algn="ctr">
            <a:solidFill>
              <a:srgbClr val="C00000"/>
            </a:solidFill>
            <a:prstDash val="solid"/>
            <a:round/>
            <a:headEnd type="none" w="med" len="med"/>
            <a:tailEnd type="arrow"/>
          </a:ln>
          <a:effectLst/>
        </p:spPr>
      </p:cxnSp>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582" y="4890293"/>
            <a:ext cx="62230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597027047"/>
      </p:ext>
    </p:extLst>
  </p:cSld>
  <p:clrMapOvr>
    <a:masterClrMapping/>
  </p:clrMapOvr>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652</TotalTime>
  <Words>1372</Words>
  <Application>Microsoft Office PowerPoint</Application>
  <PresentationFormat>Custom</PresentationFormat>
  <Paragraphs>198</Paragraphs>
  <Slides>39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Conduent_PPT_Template_White_6Jan</vt:lpstr>
      <vt:lpstr>NM Medicaid Web Portal Registration, Master Administration, &amp; User Workshop</vt:lpstr>
      <vt:lpstr>PowerPoint Presentation</vt:lpstr>
      <vt:lpstr>Objectives</vt:lpstr>
      <vt:lpstr>PowerPoint Presentation</vt:lpstr>
      <vt:lpstr>PowerPoint Presentation</vt:lpstr>
      <vt:lpstr>NM Medicaid Web Portal Registration</vt:lpstr>
      <vt:lpstr>PowerPoint Presentation</vt:lpstr>
      <vt:lpstr>Web Portal Registration</vt:lpstr>
      <vt:lpstr>PowerPoint Presentation</vt:lpstr>
      <vt:lpstr>NM Medicaid Web Portal Master Administrator</vt:lpstr>
      <vt:lpstr>Master Administrator Registration</vt:lpstr>
      <vt:lpstr>Master Administrator</vt:lpstr>
      <vt:lpstr>PowerPoint Presentation</vt:lpstr>
      <vt:lpstr>PowerPoint Presentation</vt:lpstr>
      <vt:lpstr>PowerPoint Presentation</vt:lpstr>
      <vt:lpstr>PowerPoint Presentation</vt:lpstr>
      <vt:lpstr>NM Medicaid Web Portal Users Registration &amp; Administration</vt:lpstr>
      <vt:lpstr>User Administrator</vt:lpstr>
      <vt:lpstr>PowerPoint Presentation</vt:lpstr>
      <vt:lpstr>PowerPoint Presentation</vt:lpstr>
      <vt:lpstr>PowerPoint Presentation</vt:lpstr>
      <vt:lpstr>PowerPoint Presentation</vt:lpstr>
      <vt:lpstr>User Administrator – Existing Users</vt:lpstr>
      <vt:lpstr>NM Medicaid Web Portal Users Maintenance, Login, &amp; Forgotten Password</vt:lpstr>
      <vt:lpstr>PowerPoint Presentation</vt:lpstr>
      <vt:lpstr>PowerPoint Presentation</vt:lpstr>
      <vt:lpstr>Re-Assigned Master Administrator</vt:lpstr>
      <vt:lpstr>User Login</vt:lpstr>
      <vt:lpstr>PowerPoint Presentation</vt:lpstr>
      <vt:lpstr>PowerPoint Presentation</vt:lpstr>
      <vt:lpstr>PowerPoint Presentation</vt:lpstr>
      <vt:lpstr>PowerPoint Presentation</vt:lpstr>
      <vt:lpstr>PowerPoint Presentation</vt:lpstr>
      <vt:lpstr>PowerPoint Presentation</vt:lpstr>
      <vt:lpstr>User Login</vt:lpstr>
      <vt:lpstr>NM Medicaid Web Portal Technical Support</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Peter Sepich</cp:lastModifiedBy>
  <cp:revision>74</cp:revision>
  <dcterms:created xsi:type="dcterms:W3CDTF">2017-01-18T18:41:02Z</dcterms:created>
  <dcterms:modified xsi:type="dcterms:W3CDTF">2024-08-20T17:14:42Z</dcterms:modified>
</cp:coreProperties>
</file>